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slide. Replace all bracketed fields. The one-line description should state the technology and the clinical problem in technical terms.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spc="150" kern="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APPLICATION FOR INCUBATION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800" y="1143000"/>
            <a:ext cx="10883392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9D3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Centre for Medical Innovation and Entrepreneurship, AIIMS New Delhi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12800" y="2774950"/>
            <a:ext cx="10883392" cy="717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5200" b="1" dirty="0">
                <a:solidFill>
                  <a:srgbClr val="F3EFE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[Venture / Project Title]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812800" y="3644900"/>
            <a:ext cx="8502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dirty="0">
                <a:solidFill>
                  <a:srgbClr val="C9D3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line: the technology, and the clinical problem it addresses]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12800" y="5330825"/>
            <a:ext cx="10566400" cy="0"/>
          </a:xfrm>
          <a:prstGeom prst="line">
            <a:avLst/>
          </a:prstGeom>
          <a:noFill/>
          <a:ln w="6350">
            <a:solidFill>
              <a:srgbClr val="3C52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5537200"/>
            <a:ext cx="256387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Lead applicant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579755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[Name, designation]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05200" y="5537200"/>
            <a:ext cx="256387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Organisation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505200" y="579755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[Entity / institution]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197600" y="5537200"/>
            <a:ext cx="256387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Clinical domain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97600" y="579755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[e.g., Oncology diagnostics]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890000" y="5537200"/>
            <a:ext cx="256387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Date of submission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890000" y="5797550"/>
            <a:ext cx="2563876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[DD / MM / YYYY]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CE9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BEFORE YOU BEGIN · DELETE THIS SLIDE BEFORE SUBMISSION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How to Use This Template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749425"/>
            <a:ext cx="3414117" cy="1295400"/>
          </a:xfrm>
          <a:prstGeom prst="roundRect">
            <a:avLst>
              <a:gd name="adj" fmla="val 563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930400"/>
            <a:ext cx="309140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Length and order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235200"/>
            <a:ext cx="3091408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Retain the section order and headings. Keep the main deck within 15 slides; place supporting material in annexures.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88842" y="1749425"/>
            <a:ext cx="3414216" cy="1295400"/>
          </a:xfrm>
          <a:prstGeom prst="roundRect">
            <a:avLst>
              <a:gd name="adj" fmla="val 563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5217" y="1930400"/>
            <a:ext cx="309151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Placeholders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95217" y="2235200"/>
            <a:ext cx="3091510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Replace all text in square brackets. Delete the grey guidance text on each slide before submission.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961809" y="1749425"/>
            <a:ext cx="3414117" cy="1295400"/>
          </a:xfrm>
          <a:prstGeom prst="roundRect">
            <a:avLst>
              <a:gd name="adj" fmla="val 563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184" y="1930400"/>
            <a:ext cx="309140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Evidence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168184" y="2235200"/>
            <a:ext cx="3091408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Support every quantitative claim with a citation, dataset or study record. Identify unpublished data as such.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5975" y="3203575"/>
            <a:ext cx="3414117" cy="1295400"/>
          </a:xfrm>
          <a:prstGeom prst="roundRect">
            <a:avLst>
              <a:gd name="adj" fmla="val 563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2350" y="3384550"/>
            <a:ext cx="309140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Data reporting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22350" y="3689350"/>
            <a:ext cx="3091408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State sample size, units and statistical measures (mean ± SD, CI, p-value) wherever results are shown.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388842" y="3203575"/>
            <a:ext cx="3414216" cy="1295400"/>
          </a:xfrm>
          <a:prstGeom prst="roundRect">
            <a:avLst>
              <a:gd name="adj" fmla="val 563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95217" y="3384550"/>
            <a:ext cx="309151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Confidential information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95217" y="3689350"/>
            <a:ext cx="3091510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Present patent-pending work at a level that does not compromise the filing. Mark such slides "Confidential".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961809" y="3203575"/>
            <a:ext cx="3414117" cy="1295400"/>
          </a:xfrm>
          <a:prstGeom prst="roundRect">
            <a:avLst>
              <a:gd name="adj" fmla="val 563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184" y="3384550"/>
            <a:ext cx="309140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Submission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168184" y="3689350"/>
            <a:ext cx="3091408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Submit as a PDF in 16:9 format. Presentation time at the screening meeting is [__] minutes.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 · TEAM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Applicant Team and Affiliations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95450"/>
            <a:ext cx="10566400" cy="2505075"/>
          </a:xfrm>
          <a:prstGeom prst="rect">
            <a:avLst/>
          </a:prstGeom>
          <a:solidFill>
            <a:srgbClr val="FCFBF8"/>
          </a:solidFill>
          <a:ln/>
        </p:spPr>
      </p:sp>
      <p:sp>
        <p:nvSpPr>
          <p:cNvPr id="5" name="Shape 3"/>
          <p:cNvSpPr/>
          <p:nvPr/>
        </p:nvSpPr>
        <p:spPr>
          <a:xfrm>
            <a:off x="11376025" y="1695450"/>
            <a:ext cx="0" cy="2505075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2800" y="4197350"/>
            <a:ext cx="10566400" cy="0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08150"/>
          <a:ext cx="10547350" cy="2486025"/>
        </p:xfrm>
        <a:graphic>
          <a:graphicData uri="http://schemas.openxmlformats.org/drawingml/2006/table">
            <a:tbl>
              <a:tblPr/>
              <a:tblGrid>
                <a:gridCol w="2320417"/>
                <a:gridCol w="1898523"/>
                <a:gridCol w="2742311"/>
                <a:gridCol w="2109470"/>
                <a:gridCol w="1476629"/>
              </a:tblGrid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Name and designation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Role in venture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Qualification and expertise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Affiliation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Time commitment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[Name, designation]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Lead applicant / PI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[Highest degree; relevant technical or clinical expertise]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[Institution / company]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[Full-time / % time]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[Name, designation]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Co-founder / Co-investigator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[Name, designation]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Clinical collaborator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[Specialty; years of clinical practice]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[Hospital and department]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[Name, designation]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Technical / industry advisor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4454525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Identify at least one clinical collaborator; where the collaborator is from AIIMS, New Delhi, state the department. Relevant patents, products or grants held by team members may be listed in an annexure.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 · CLINICAL NEED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Unmet Clinical Need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6986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8796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Problem statement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184400"/>
            <a:ext cx="493153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specific clinical gap, stated in one or two sentences.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2350" y="245745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6986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1750" y="18796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Disease burden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81750" y="21844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Incidence, prevalence or mortality in India, with source and year of data.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81750" y="26670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2353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2350" y="34163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Current standard of care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2350" y="37211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Existing diagnostic or therapeutic approach and its limitations: accuracy, cost, turnaround time, access.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2350" y="42037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5375" y="32353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1750" y="34163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Target setting and users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81750" y="37211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of care (primary, secondary, tertiary), specialty, and intended user.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81750" y="42037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 · TECHNOLOGY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Proposed Solution and Scientific Basis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698625"/>
            <a:ext cx="6546850" cy="1092200"/>
          </a:xfrm>
          <a:prstGeom prst="roundRect">
            <a:avLst>
              <a:gd name="adj" fmla="val 668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854200"/>
            <a:ext cx="631812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Technology description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146300"/>
            <a:ext cx="6318123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the product is, its principal components and intended use.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2350" y="2406650"/>
            <a:ext cx="63181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815975" y="2924175"/>
            <a:ext cx="6546850" cy="1092200"/>
          </a:xfrm>
          <a:prstGeom prst="roundRect">
            <a:avLst>
              <a:gd name="adj" fmla="val 668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2350" y="3079750"/>
            <a:ext cx="631812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Scientific principle / mechanism of action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22350" y="3371850"/>
            <a:ext cx="6318123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physical, chemical, biological or computational basis of the technology.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22350" y="3632200"/>
            <a:ext cx="63181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4149725"/>
            <a:ext cx="6546850" cy="1092200"/>
          </a:xfrm>
          <a:prstGeom prst="roundRect">
            <a:avLst>
              <a:gd name="adj" fmla="val 668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2350" y="4305300"/>
            <a:ext cx="631812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Key innovation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2350" y="4597400"/>
            <a:ext cx="6318123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What is new relative to the current state of the art, in technical terms.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2350" y="4857750"/>
            <a:ext cx="631812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575550" y="1701800"/>
            <a:ext cx="3797300" cy="3536950"/>
          </a:xfrm>
          <a:prstGeom prst="roundRect">
            <a:avLst>
              <a:gd name="adj" fmla="val 1975"/>
            </a:avLst>
          </a:prstGeom>
          <a:solidFill>
            <a:srgbClr val="FCFBF8"/>
          </a:solidFill>
          <a:ln w="12700">
            <a:solidFill>
              <a:srgbClr val="9AA5AE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7786751" y="3098800"/>
            <a:ext cx="3374898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[Schematic, prototype photograph or workflow diagram]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719245" y="3632200"/>
            <a:ext cx="150981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Label all components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 · TECHNOLOGY READINESS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Technology Readiness Level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673225"/>
            <a:ext cx="5734050" cy="1739900"/>
          </a:xfrm>
          <a:prstGeom prst="roundRect">
            <a:avLst>
              <a:gd name="adj" fmla="val 4197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828800"/>
            <a:ext cx="548093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Current TRL (self-assessed)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120900"/>
            <a:ext cx="5480939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D6B7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TRL [ ]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22350" y="2559050"/>
            <a:ext cx="548093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Evidence for this level: experiments completed, prototype stage, validation performed. Refer to the data slide or annexures.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22350" y="3028950"/>
            <a:ext cx="548093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5975" y="3571875"/>
            <a:ext cx="5734050" cy="1530350"/>
          </a:xfrm>
          <a:prstGeom prst="roundRect">
            <a:avLst>
              <a:gd name="adj" fmla="val 4772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2350" y="3727450"/>
            <a:ext cx="548093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Target TRL at exit from incubation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22350" y="4019550"/>
            <a:ext cx="5480939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D6B7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TRL [ ]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22350" y="4457700"/>
            <a:ext cx="548093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Studies, development work and approvals required to reach this level.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2350" y="4718050"/>
            <a:ext cx="5480939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07200" y="1670050"/>
            <a:ext cx="470916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Reference scale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908800" y="19431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289800" y="1952625"/>
            <a:ext cx="1800681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Basic principles observed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908800" y="22733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289800" y="2282825"/>
            <a:ext cx="222233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Technology concept formulated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807200" y="2565400"/>
            <a:ext cx="4572000" cy="304800"/>
          </a:xfrm>
          <a:prstGeom prst="roundRect">
            <a:avLst>
              <a:gd name="adj" fmla="val 16667"/>
            </a:avLst>
          </a:prstGeom>
          <a:solidFill>
            <a:srgbClr val="DCEBEA"/>
          </a:solidFill>
          <a:ln/>
        </p:spPr>
      </p:sp>
      <p:sp>
        <p:nvSpPr>
          <p:cNvPr id="20" name="Text 18"/>
          <p:cNvSpPr/>
          <p:nvPr/>
        </p:nvSpPr>
        <p:spPr>
          <a:xfrm>
            <a:off x="6908800" y="26035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289800" y="2613025"/>
            <a:ext cx="212627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Experimental proof of concept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807200" y="2895600"/>
            <a:ext cx="4572000" cy="304800"/>
          </a:xfrm>
          <a:prstGeom prst="roundRect">
            <a:avLst>
              <a:gd name="adj" fmla="val 16667"/>
            </a:avLst>
          </a:prstGeom>
          <a:solidFill>
            <a:srgbClr val="DCEBEA"/>
          </a:solidFill>
          <a:ln/>
        </p:spPr>
      </p:sp>
      <p:sp>
        <p:nvSpPr>
          <p:cNvPr id="23" name="Text 21"/>
          <p:cNvSpPr/>
          <p:nvPr/>
        </p:nvSpPr>
        <p:spPr>
          <a:xfrm>
            <a:off x="6908800" y="29337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289800" y="2943225"/>
            <a:ext cx="1899095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Validation in the laboratory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807200" y="3225800"/>
            <a:ext cx="4572000" cy="304800"/>
          </a:xfrm>
          <a:prstGeom prst="roundRect">
            <a:avLst>
              <a:gd name="adj" fmla="val 16667"/>
            </a:avLst>
          </a:prstGeom>
          <a:solidFill>
            <a:srgbClr val="DCEBEA"/>
          </a:solidFill>
          <a:ln/>
        </p:spPr>
      </p:sp>
      <p:sp>
        <p:nvSpPr>
          <p:cNvPr id="26" name="Text 24"/>
          <p:cNvSpPr/>
          <p:nvPr/>
        </p:nvSpPr>
        <p:spPr>
          <a:xfrm>
            <a:off x="6908800" y="32639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289800" y="3273425"/>
            <a:ext cx="2529845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Validation in a relevant environment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807200" y="3556000"/>
            <a:ext cx="4572000" cy="304800"/>
          </a:xfrm>
          <a:prstGeom prst="roundRect">
            <a:avLst>
              <a:gd name="adj" fmla="val 16667"/>
            </a:avLst>
          </a:prstGeom>
          <a:solidFill>
            <a:srgbClr val="DCEBEA"/>
          </a:solidFill>
          <a:ln/>
        </p:spPr>
      </p:sp>
      <p:sp>
        <p:nvSpPr>
          <p:cNvPr id="29" name="Text 27"/>
          <p:cNvSpPr/>
          <p:nvPr/>
        </p:nvSpPr>
        <p:spPr>
          <a:xfrm>
            <a:off x="6908800" y="35941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289800" y="3603625"/>
            <a:ext cx="3019361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Prototype demonstrated in relevant setting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807200" y="3886200"/>
            <a:ext cx="4572000" cy="304800"/>
          </a:xfrm>
          <a:prstGeom prst="roundRect">
            <a:avLst>
              <a:gd name="adj" fmla="val 16667"/>
            </a:avLst>
          </a:prstGeom>
          <a:solidFill>
            <a:srgbClr val="DCEBEA"/>
          </a:solidFill>
          <a:ln/>
        </p:spPr>
      </p:sp>
      <p:sp>
        <p:nvSpPr>
          <p:cNvPr id="32" name="Text 30"/>
          <p:cNvSpPr/>
          <p:nvPr/>
        </p:nvSpPr>
        <p:spPr>
          <a:xfrm>
            <a:off x="6908800" y="39243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7289800" y="3933825"/>
            <a:ext cx="211994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Clinical or pilot demonstration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908800" y="42545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8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7289800" y="4264025"/>
            <a:ext cx="267496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System complete; regulatory approval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6908800" y="4584700"/>
            <a:ext cx="3048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83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9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7289800" y="4594225"/>
            <a:ext cx="172858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3F4A5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Commercial deployment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6807200" y="4876800"/>
            <a:ext cx="4709160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Shaded: CMIE–AIIMS incubation range, TRL 3–7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06 · PRELIMINARY DATA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Proof of Concept and Preliminary Data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9150" y="1676400"/>
            <a:ext cx="5702300" cy="3536950"/>
          </a:xfrm>
          <a:prstGeom prst="roundRect">
            <a:avLst>
              <a:gd name="adj" fmla="val 1975"/>
            </a:avLst>
          </a:prstGeom>
          <a:solidFill>
            <a:srgbClr val="FCFBF8"/>
          </a:solidFill>
          <a:ln w="12700">
            <a:solidFill>
              <a:srgbClr val="9AA5AE"/>
            </a:solidFill>
            <a:prstDash val="dash"/>
          </a:ln>
        </p:spPr>
      </p:sp>
      <p:sp>
        <p:nvSpPr>
          <p:cNvPr id="5" name="Text 3"/>
          <p:cNvSpPr/>
          <p:nvPr/>
        </p:nvSpPr>
        <p:spPr>
          <a:xfrm>
            <a:off x="2733987" y="3187700"/>
            <a:ext cx="187262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[Key figure or data table]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684238" y="3492500"/>
            <a:ext cx="3972025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Label axes and units; state n and the statistical test used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734175" y="1673225"/>
            <a:ext cx="4641850" cy="1092200"/>
          </a:xfrm>
          <a:prstGeom prst="roundRect">
            <a:avLst>
              <a:gd name="adj" fmla="val 668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40550" y="1828800"/>
            <a:ext cx="435597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Experimental design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940550" y="2120900"/>
            <a:ext cx="4355973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Model system, n, controls, methods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940550" y="2381250"/>
            <a:ext cx="435597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734175" y="2898775"/>
            <a:ext cx="4641850" cy="1092200"/>
          </a:xfrm>
          <a:prstGeom prst="roundRect">
            <a:avLst>
              <a:gd name="adj" fmla="val 668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940550" y="3054350"/>
            <a:ext cx="435597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Key results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0550" y="3346450"/>
            <a:ext cx="4355973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Outcomes with mean ± SD, CI or p-value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940550" y="3606800"/>
            <a:ext cx="435597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734175" y="4124325"/>
            <a:ext cx="4641850" cy="1092200"/>
          </a:xfrm>
          <a:prstGeom prst="roundRect">
            <a:avLst>
              <a:gd name="adj" fmla="val 668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940550" y="4279900"/>
            <a:ext cx="435597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Status of data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40550" y="4572000"/>
            <a:ext cx="4355973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Published, preprint or unpublished; reference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940550" y="4832350"/>
            <a:ext cx="435597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07 · VALIDATION PLAN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Proposed Validation Study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70050"/>
            <a:ext cx="10566400" cy="2893219"/>
          </a:xfrm>
          <a:prstGeom prst="rect">
            <a:avLst/>
          </a:prstGeom>
          <a:solidFill>
            <a:srgbClr val="FCFBF8"/>
          </a:solidFill>
          <a:ln/>
        </p:spPr>
      </p:sp>
      <p:sp>
        <p:nvSpPr>
          <p:cNvPr id="5" name="Shape 3"/>
          <p:cNvSpPr/>
          <p:nvPr/>
        </p:nvSpPr>
        <p:spPr>
          <a:xfrm>
            <a:off x="11376025" y="1670050"/>
            <a:ext cx="0" cy="2893219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2800" y="4560094"/>
            <a:ext cx="10566400" cy="0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82750"/>
          <a:ext cx="10547350" cy="2874169"/>
        </p:xfrm>
        <a:graphic>
          <a:graphicData uri="http://schemas.openxmlformats.org/drawingml/2006/table">
            <a:tbl>
              <a:tblPr/>
              <a:tblGrid>
                <a:gridCol w="3586099"/>
                <a:gridCol w="6961251"/>
              </a:tblGrid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Parameter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Details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Study type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[Analytical / preclinical / clinical performance / pilot]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Objective and primary endpoint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Comparator or reference standard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Sample size and justification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[n; basis of calculation]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Study site(s) and investigators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Ethics and registration status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[IEC approval no. / CTRI no., or planned date of submission]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271"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Estimated duration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820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[Months]</a:t>
                      </a:r>
                      <a:endParaRPr lang="en-US" sz="13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7785" marR="57785" marT="57785" marB="57785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4791869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Describe the next study required to advance the TRL. Studies involving human participants must state ethics committee status.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08 · TECHNICAL LANDSCAPE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Comparison with Existing Solutions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70050"/>
            <a:ext cx="10566400" cy="2758678"/>
          </a:xfrm>
          <a:prstGeom prst="rect">
            <a:avLst/>
          </a:prstGeom>
          <a:solidFill>
            <a:srgbClr val="FCFBF8"/>
          </a:solidFill>
          <a:ln/>
        </p:spPr>
      </p:sp>
      <p:sp>
        <p:nvSpPr>
          <p:cNvPr id="5" name="Shape 3"/>
          <p:cNvSpPr/>
          <p:nvPr/>
        </p:nvSpPr>
        <p:spPr>
          <a:xfrm>
            <a:off x="11376025" y="1670050"/>
            <a:ext cx="0" cy="2758678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2800" y="4425553"/>
            <a:ext cx="10566400" cy="0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82750"/>
          <a:ext cx="10547350" cy="2739628"/>
        </p:xfrm>
        <a:graphic>
          <a:graphicData uri="http://schemas.openxmlformats.org/drawingml/2006/table">
            <a:tbl>
              <a:tblPr/>
              <a:tblGrid>
                <a:gridCol w="2953258"/>
                <a:gridCol w="1898523"/>
                <a:gridCol w="1898523"/>
                <a:gridCol w="1898523"/>
                <a:gridCol w="1898523"/>
              </a:tblGrid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Parameter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Proposed solution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[Competitor / product 1]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[Competitor / product 2]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Current standard of care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Principle / method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Performance (sensitivity, specificity or equivalent)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Time to result / procedure time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Infrastructure and skill required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Indicative cost per use (₹)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Regulatory status in India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4657328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Cite the source for each competitor value. Include relevant academic prior art where no commercial product exists.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09 · INTELLECTUAL PROPERTY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Intellectual Property Position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6732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8542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Patent filings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1590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Application number, jurisdiction, filing date and status (provisional, complete, published, granted).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2350" y="26416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6732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1750" y="18542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Ownership and inventors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81750" y="21590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Assignee, inventors, applicable institutional IP policy, and any licence or encumbrance.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81750" y="26416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2099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2350" y="33909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Freedom to operate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2350" y="36957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Whether a patentability or FTO search has been conducted, by whom, and relevant prior patents identified.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2350" y="41783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5375" y="320992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1750" y="33909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Other IP and know-how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81750" y="36957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Designs, software copyright, trade secrets, data assets or licensed-in technology.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81750" y="41783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2800" y="481965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 not disclose inventive details that have not yet been filed.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 · REGULATORY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Regulatory Pathway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698625"/>
            <a:ext cx="5200650" cy="1587500"/>
          </a:xfrm>
          <a:prstGeom prst="roundRect">
            <a:avLst>
              <a:gd name="adj" fmla="val 46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8796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Product category and risk class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184400"/>
            <a:ext cx="4931537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Device, IVD, drug, biologic or combination. Risk class under the Medical Devices Rules, 2017 (A–D), or pathway under the NDCT Rules, 2019.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2350" y="287655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5375" y="1698625"/>
            <a:ext cx="5200650" cy="1587500"/>
          </a:xfrm>
          <a:prstGeom prst="roundRect">
            <a:avLst>
              <a:gd name="adj" fmla="val 46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1750" y="187960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Applicable standards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81750" y="218440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Standards to be met, e.g., ISO 13485, ISO 14971, IEC 60601-1, ISO 10993.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381750" y="266700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44487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22350" y="362585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Approvals obtained to date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22350" y="393065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 licence, IEC approvals, CTRI registration or others, with reference numbers.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2350" y="441325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5375" y="3444875"/>
            <a:ext cx="5200650" cy="1377950"/>
          </a:xfrm>
          <a:prstGeom prst="roundRect">
            <a:avLst>
              <a:gd name="adj" fmla="val 530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1750" y="3625850"/>
            <a:ext cx="493153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Planned pathway and timeline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81750" y="3930650"/>
            <a:ext cx="4931537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Next submission, anticipated clinical investigation requirement, and indicative dates.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381750" y="4413250"/>
            <a:ext cx="4931537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 · BUSINESS OPPORTUNITY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Business Opportunity and Path to Market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75" y="1647825"/>
            <a:ext cx="3414117" cy="1511300"/>
          </a:xfrm>
          <a:prstGeom prst="roundRect">
            <a:avLst>
              <a:gd name="adj" fmla="val 4832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2350" y="1803400"/>
            <a:ext cx="309140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Market size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2350" y="2095500"/>
            <a:ext cx="3091408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Patients, procedures or units per year and value (₹) in the addressable market, with source.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22350" y="2774950"/>
            <a:ext cx="309140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8842" y="1647825"/>
            <a:ext cx="3414216" cy="1511300"/>
          </a:xfrm>
          <a:prstGeom prst="roundRect">
            <a:avLst>
              <a:gd name="adj" fmla="val 4832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95217" y="1803400"/>
            <a:ext cx="309151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Customer and payer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95217" y="2095500"/>
            <a:ext cx="3091510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Who uses, who purchases and who pays: hospital, public programme, patient or insurer.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95217" y="2774950"/>
            <a:ext cx="309151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61809" y="1647825"/>
            <a:ext cx="3414117" cy="1511300"/>
          </a:xfrm>
          <a:prstGeom prst="roundRect">
            <a:avLst>
              <a:gd name="adj" fmla="val 4832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184" y="1803400"/>
            <a:ext cx="309140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Revenue model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68184" y="2095500"/>
            <a:ext cx="3091408" cy="654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Device sale, per-test consumable, licensing, subscription or service; indicative unit price.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168184" y="2774950"/>
            <a:ext cx="309140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800" y="3365500"/>
            <a:ext cx="1088339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How the venture will reach the market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5975" y="3787775"/>
            <a:ext cx="2311400" cy="958850"/>
          </a:xfrm>
          <a:prstGeom prst="roundRect">
            <a:avLst>
              <a:gd name="adj" fmla="val 7616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1550" y="391795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Stage 1 · Early adoption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71550" y="4165600"/>
            <a:ext cx="206025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Pilot sites and first users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971550" y="440690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 · Month [ ]</a:t>
            </a:r>
            <a:endParaRPr lang="en-US" sz="1200" dirty="0"/>
          </a:p>
        </p:txBody>
      </p:sp>
      <p:pic>
        <p:nvPicPr>
          <p:cNvPr id="21" name="Image 0" descr="arrow-right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3232150" y="4210050"/>
            <a:ext cx="228600" cy="114300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3565525" y="3686175"/>
            <a:ext cx="2311400" cy="1162050"/>
          </a:xfrm>
          <a:prstGeom prst="roundRect">
            <a:avLst>
              <a:gd name="adj" fmla="val 6284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721100" y="381635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Stage 2 · Partnerships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3721100" y="4064000"/>
            <a:ext cx="2060257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Manufacturer, licensee or contract partner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3721100" y="450850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 · Month [ ]</a:t>
            </a:r>
            <a:endParaRPr lang="en-US" sz="1200" dirty="0"/>
          </a:p>
        </p:txBody>
      </p:sp>
      <p:pic>
        <p:nvPicPr>
          <p:cNvPr id="26" name="Image 1" descr="arrow-right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981700" y="4210050"/>
            <a:ext cx="228600" cy="114300"/>
          </a:xfrm>
          <a:prstGeom prst="rect">
            <a:avLst/>
          </a:prstGeom>
        </p:spPr>
      </p:pic>
      <p:sp>
        <p:nvSpPr>
          <p:cNvPr id="27" name="Shape 23"/>
          <p:cNvSpPr/>
          <p:nvPr/>
        </p:nvSpPr>
        <p:spPr>
          <a:xfrm>
            <a:off x="6315075" y="3686175"/>
            <a:ext cx="2311400" cy="1162050"/>
          </a:xfrm>
          <a:prstGeom prst="roundRect">
            <a:avLst>
              <a:gd name="adj" fmla="val 6284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6470650" y="381635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Stage 3 · Procurement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6470650" y="4064000"/>
            <a:ext cx="2060257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Government tenders, GeM, private hospital chains</a:t>
            </a:r>
            <a:endParaRPr lang="en-US" sz="1200" dirty="0"/>
          </a:p>
        </p:txBody>
      </p:sp>
      <p:sp>
        <p:nvSpPr>
          <p:cNvPr id="30" name="Text 26"/>
          <p:cNvSpPr/>
          <p:nvPr/>
        </p:nvSpPr>
        <p:spPr>
          <a:xfrm>
            <a:off x="6470650" y="450850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 · Month [ ]</a:t>
            </a:r>
            <a:endParaRPr lang="en-US" sz="1200" dirty="0"/>
          </a:p>
        </p:txBody>
      </p:sp>
      <p:pic>
        <p:nvPicPr>
          <p:cNvPr id="31" name="Image 2" descr="arrow-right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731250" y="4210050"/>
            <a:ext cx="228600" cy="114300"/>
          </a:xfrm>
          <a:prstGeom prst="rect">
            <a:avLst/>
          </a:prstGeom>
        </p:spPr>
      </p:pic>
      <p:sp>
        <p:nvSpPr>
          <p:cNvPr id="32" name="Shape 27"/>
          <p:cNvSpPr/>
          <p:nvPr/>
        </p:nvSpPr>
        <p:spPr>
          <a:xfrm>
            <a:off x="9064625" y="3686175"/>
            <a:ext cx="2311400" cy="1162050"/>
          </a:xfrm>
          <a:prstGeom prst="roundRect">
            <a:avLst>
              <a:gd name="adj" fmla="val 6284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9220200" y="381635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Stage 4 · Scale-up</a:t>
            </a:r>
            <a:endParaRPr lang="en-US" sz="1200" dirty="0"/>
          </a:p>
        </p:txBody>
      </p:sp>
      <p:sp>
        <p:nvSpPr>
          <p:cNvPr id="34" name="Text 29"/>
          <p:cNvSpPr/>
          <p:nvPr/>
        </p:nvSpPr>
        <p:spPr>
          <a:xfrm>
            <a:off x="9220200" y="4064000"/>
            <a:ext cx="2060257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Geographies, annual volumes, export markets</a:t>
            </a:r>
            <a:endParaRPr lang="en-US" sz="1200" dirty="0"/>
          </a:p>
        </p:txBody>
      </p:sp>
      <p:sp>
        <p:nvSpPr>
          <p:cNvPr id="35" name="Text 30"/>
          <p:cNvSpPr/>
          <p:nvPr/>
        </p:nvSpPr>
        <p:spPr>
          <a:xfrm>
            <a:off x="9220200" y="4508500"/>
            <a:ext cx="206025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 · Month [ ]</a:t>
            </a:r>
            <a:endParaRPr lang="en-US" sz="1200" dirty="0"/>
          </a:p>
        </p:txBody>
      </p:sp>
      <p:sp>
        <p:nvSpPr>
          <p:cNvPr id="36" name="Text 31"/>
          <p:cNvSpPr/>
          <p:nvPr/>
        </p:nvSpPr>
        <p:spPr>
          <a:xfrm>
            <a:off x="812800" y="50546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Market figures must be cited. Distinguish the total market from the share realistically reachable within five years.</a:t>
            </a:r>
            <a:endParaRPr lang="en-US" sz="1200" dirty="0"/>
          </a:p>
        </p:txBody>
      </p:sp>
      <p:sp>
        <p:nvSpPr>
          <p:cNvPr id="37" name="Text 32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38" name="Text 33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 · 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Development Roadmap and Milestones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70050"/>
            <a:ext cx="10566400" cy="2426097"/>
          </a:xfrm>
          <a:prstGeom prst="rect">
            <a:avLst/>
          </a:prstGeom>
          <a:solidFill>
            <a:srgbClr val="FCFBF8"/>
          </a:solidFill>
          <a:ln/>
        </p:spPr>
      </p:sp>
      <p:sp>
        <p:nvSpPr>
          <p:cNvPr id="5" name="Shape 3"/>
          <p:cNvSpPr/>
          <p:nvPr/>
        </p:nvSpPr>
        <p:spPr>
          <a:xfrm>
            <a:off x="11376025" y="1670050"/>
            <a:ext cx="0" cy="2426097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2800" y="4092972"/>
            <a:ext cx="10566400" cy="0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82750"/>
          <a:ext cx="10547350" cy="2407047"/>
        </p:xfrm>
        <a:graphic>
          <a:graphicData uri="http://schemas.openxmlformats.org/drawingml/2006/table">
            <a:tbl>
              <a:tblPr/>
              <a:tblGrid>
                <a:gridCol w="1265682"/>
                <a:gridCol w="3586099"/>
                <a:gridCol w="3164205"/>
                <a:gridCol w="1265682"/>
                <a:gridCol w="1265682"/>
              </a:tblGrid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Milestone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Activity and deliverable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Success criterion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TRL on completion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Month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M1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[e.g., Design freeze of prototype v2]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[e.g., Meets defined performance specification]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M2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M3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M4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M5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4324747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Plan for a period of 12–24 months. Each milestone should have a measurable output that can be independently verified.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 · RISK ASSESSMENT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Key Risks and Mitigation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670050"/>
            <a:ext cx="10566400" cy="2220317"/>
          </a:xfrm>
          <a:prstGeom prst="rect">
            <a:avLst/>
          </a:prstGeom>
          <a:solidFill>
            <a:srgbClr val="FCFBF8"/>
          </a:solidFill>
          <a:ln/>
        </p:spPr>
      </p:sp>
      <p:sp>
        <p:nvSpPr>
          <p:cNvPr id="5" name="Shape 3"/>
          <p:cNvSpPr/>
          <p:nvPr/>
        </p:nvSpPr>
        <p:spPr>
          <a:xfrm>
            <a:off x="11376025" y="1670050"/>
            <a:ext cx="0" cy="2220317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2800" y="3887192"/>
            <a:ext cx="10566400" cy="0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682750"/>
          <a:ext cx="10547350" cy="2201267"/>
        </p:xfrm>
        <a:graphic>
          <a:graphicData uri="http://schemas.openxmlformats.org/drawingml/2006/table">
            <a:tbl>
              <a:tblPr/>
              <a:tblGrid>
                <a:gridCol w="3375152"/>
                <a:gridCol w="1898523"/>
                <a:gridCol w="1898523"/>
                <a:gridCol w="3375152"/>
              </a:tblGrid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Risk description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Category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Likelihood / impact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Mitigation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Technical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[Low / Medium / High]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Clinical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Regulatory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Manufacturing / scale-up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[Other]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12800" y="4118967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List the risks most likely to delay progression to the next TRL. Mitigation should name a specific action, not a general intention.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14 · REQUIREMENTS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Resource and Funding Requirements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670050"/>
            <a:ext cx="61480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Support sought from CMIE–AIIMS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800" y="2012950"/>
            <a:ext cx="5969000" cy="2220317"/>
          </a:xfrm>
          <a:prstGeom prst="rect">
            <a:avLst/>
          </a:prstGeom>
          <a:solidFill>
            <a:srgbClr val="FCFBF8"/>
          </a:solidFill>
          <a:ln/>
        </p:spPr>
      </p:sp>
      <p:sp>
        <p:nvSpPr>
          <p:cNvPr id="6" name="Shape 4"/>
          <p:cNvSpPr/>
          <p:nvPr/>
        </p:nvSpPr>
        <p:spPr>
          <a:xfrm>
            <a:off x="6778625" y="2012950"/>
            <a:ext cx="0" cy="2220317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2800" y="4230092"/>
            <a:ext cx="5969000" cy="0"/>
          </a:xfrm>
          <a:prstGeom prst="line">
            <a:avLst/>
          </a:prstGeom>
          <a:noFill/>
          <a:ln w="6350">
            <a:solidFill>
              <a:srgbClr val="D8D3C7"/>
            </a:solidFill>
            <a:prstDash val="solid"/>
          </a:ln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2025650"/>
          <a:ext cx="5949950" cy="2201267"/>
        </p:xfrm>
        <a:graphic>
          <a:graphicData uri="http://schemas.openxmlformats.org/drawingml/2006/table">
            <a:tbl>
              <a:tblPr/>
              <a:tblGrid>
                <a:gridCol w="2617978"/>
                <a:gridCol w="3331972"/>
              </a:tblGrid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Support area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13283B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Specific requirement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EED"/>
                    </a:solidFill>
                  </a:tcPr>
                </a:tc>
              </a:tr>
              <a:tr h="5383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Clinical mentorship and access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[Department, patient cohort, or clinical inputs needed]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E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Laboratory and prototyping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[Facility or equipment]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Regulatory and IP advisory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Grant and investor linkage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 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58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Space and infrastructure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3F4A56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[Office / wet lab / dry lab]</a:t>
                      </a:r>
                      <a:endParaRPr lang="en-US" sz="12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53340" marR="53340" marT="53340" marB="53340" anchor="t">
                    <a:lnL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8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988175" y="1673225"/>
            <a:ext cx="4387850" cy="1301750"/>
          </a:xfrm>
          <a:prstGeom prst="roundRect">
            <a:avLst>
              <a:gd name="adj" fmla="val 561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94550" y="1828800"/>
            <a:ext cx="409435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Funding received to date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194550" y="2120900"/>
            <a:ext cx="4094353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Source, scheme, amount (₹) and year, e.g., BIRAC BIG, DST NIDHI, ICMR, institutional.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194550" y="2590800"/>
            <a:ext cx="409435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988175" y="3108325"/>
            <a:ext cx="4387850" cy="1301750"/>
          </a:xfrm>
          <a:prstGeom prst="roundRect">
            <a:avLst>
              <a:gd name="adj" fmla="val 5610"/>
            </a:avLst>
          </a:prstGeom>
          <a:solidFill>
            <a:srgbClr val="FCFBF8"/>
          </a:solidFill>
          <a:ln w="6350">
            <a:solidFill>
              <a:srgbClr val="D8D3C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94550" y="3263900"/>
            <a:ext cx="409435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83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Funding required (24 months)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194550" y="3556000"/>
            <a:ext cx="4094353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Total amount and allocation: equipment, consumables, manpower, studies, regulatory costs.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7194550" y="4025900"/>
            <a:ext cx="409435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D6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8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328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11200"/>
            <a:ext cx="10883392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spc="100" kern="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15 · SUMMARY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996950"/>
            <a:ext cx="10883392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F3EFE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Summary and Declaration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695450"/>
            <a:ext cx="507542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Clinical need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1955800"/>
            <a:ext cx="507542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sentence]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12800" y="2406650"/>
            <a:ext cx="507542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Technology and current TRL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2800" y="2667000"/>
            <a:ext cx="507542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sentence]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12800" y="3117850"/>
            <a:ext cx="5075428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Specific request to CMIE–AIIMS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12800" y="3378200"/>
            <a:ext cx="5075428" cy="273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[One sentence]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048375" y="1698625"/>
            <a:ext cx="5327650" cy="2628900"/>
          </a:xfrm>
          <a:prstGeom prst="roundRect">
            <a:avLst>
              <a:gd name="adj" fmla="val 2778"/>
            </a:avLst>
          </a:prstGeom>
          <a:solidFill>
            <a:srgbClr val="1E3850"/>
          </a:solidFill>
          <a:ln w="6350">
            <a:solidFill>
              <a:srgbClr val="3C52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5550" y="1930400"/>
            <a:ext cx="495769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3EFE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Declaration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05550" y="2298700"/>
            <a:ext cx="4957699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C9D3D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I/We confirm that the information in this presentation is accurate to the best of our knowledge; that the technology is the original work of the applicant team or is held under a valid licence; and that any studies involving human participants or animals were conducted with the required ethics approvals.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05550" y="3508375"/>
            <a:ext cx="4813300" cy="0"/>
          </a:xfrm>
          <a:prstGeom prst="line">
            <a:avLst/>
          </a:prstGeom>
          <a:noFill/>
          <a:ln w="6350">
            <a:solidFill>
              <a:srgbClr val="3C52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5550" y="3638550"/>
            <a:ext cx="155356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Name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305550" y="3886200"/>
            <a:ext cx="155356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960717" y="3638550"/>
            <a:ext cx="15536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Designation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960717" y="3886200"/>
            <a:ext cx="155366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615984" y="3638550"/>
            <a:ext cx="155356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7FC4C9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Date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615984" y="3886200"/>
            <a:ext cx="1553567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3EFE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 ]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12800" y="6242050"/>
            <a:ext cx="376722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0B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[Venture name] · CMIE–AIIMS Incubation Application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1196241" y="6242050"/>
            <a:ext cx="233759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9FB0B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CMIE–AIIMS Incubation Pitch Deck Template</dc:title>
  <dc:subject>PptxGenJS Presentation</dc:subject>
  <dc:creator>PptxGenJS</dc:creator>
  <cp:lastModifiedBy>PptxGenJS</cp:lastModifiedBy>
  <cp:revision>1</cp:revision>
  <dcterms:created xsi:type="dcterms:W3CDTF">2026-09-28T05:31:16Z</dcterms:created>
  <dcterms:modified xsi:type="dcterms:W3CDTF">2026-09-28T05:31:16Z</dcterms:modified>
</cp:coreProperties>
</file>